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8" r:id="rId13"/>
    <p:sldId id="269" r:id="rId14"/>
    <p:sldId id="283" r:id="rId15"/>
    <p:sldId id="287" r:id="rId16"/>
    <p:sldId id="284" r:id="rId17"/>
    <p:sldId id="282" r:id="rId18"/>
    <p:sldId id="285" r:id="rId19"/>
    <p:sldId id="286" r:id="rId20"/>
    <p:sldId id="280" r:id="rId21"/>
    <p:sldId id="281" r:id="rId22"/>
    <p:sldId id="289" r:id="rId23"/>
    <p:sldId id="288" r:id="rId24"/>
    <p:sldId id="270" r:id="rId25"/>
    <p:sldId id="271" r:id="rId26"/>
    <p:sldId id="272" r:id="rId27"/>
    <p:sldId id="273" r:id="rId28"/>
    <p:sldId id="274" r:id="rId29"/>
    <p:sldId id="275" r:id="rId30"/>
    <p:sldId id="277" r:id="rId31"/>
    <p:sldId id="278" r:id="rId32"/>
    <p:sldId id="279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09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50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73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69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05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25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54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37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54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76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585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1D238-C5F1-4D95-AEF8-B43896BAEEE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4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ist.ru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2984" y="176420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Порядок оформления и сдачи выпускной квалификационной работы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350" y="291978"/>
            <a:ext cx="285750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88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916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00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56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34" y="130908"/>
            <a:ext cx="11783104" cy="662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45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БИБЛИОГРАФИЧЕСКОГО СПИСКА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5064369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группировки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алфавитный порядок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библиографического описания литературы и источников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(изданий) основаны на </a:t>
            </a:r>
            <a:r>
              <a:rPr lang="ru-RU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 Р 7.0.100–2018 БИБЛИОГРАФИЧЕСКАЯ ЗАПИСЬ. БИБЛИОГРАФИЧЕСКОЕ ОПИСАНИЕ. ОБЩИЕ ТРЕБОВАНИЯ И ПРАВИЛА </a:t>
            </a:r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СОСТАВЛЕНИЯ (введен с 1 июля 2019 года)</a:t>
            </a:r>
            <a:endParaRPr lang="ru-RU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 7.0.100–2018 является базовым документом для подготовки различных нормативно-методических материалов по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библиографическому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описанию всех видов информационных ресурсов; устанавливает общие требования и правила составления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библиографического описания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ресурса, его части или группы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161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1 автором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4915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Кожевников, О.А. Юридическая ответственность в системе права: монография / О.А. Кожевников; под. общ.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ед.  Р.Л.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Хачатурова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Тольятти, 2003. – 125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094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769" y="365125"/>
            <a:ext cx="11834446" cy="1325563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1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автором в электронном виде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8323" cy="4351338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Кожевников, О.А. Юридическая ответственность в системе права: монография / О.А. Кожевников; под. общ. ред.  Р.Л.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Хачатурова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 pravo.tgl.tltbibl.ru/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(дата обращения: 12.02.2020). – Текст: электронный.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881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2 авторами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Дик, П.Ф. Культурология: учебное пособие для вузов / П.Ф. Дик, Н.Ф. Дик. – Ростов-на-Дону: Феникс, 2006. – 384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803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3 авторами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Амирова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Т.А. История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языкозанания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Т.А.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Амирова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Б.А. Ольховников, Ю.В. Рождественский. – Москва: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ACADEMA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2003. – 672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987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4 авторами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маркетинга / Ф.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Котлер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Армстронг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В. Вонг, Дж.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Сондерс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Москва, 2013. – 752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899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5 авторами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Распределенные интеллектуальные информационные системы и среды: монография / А.Н. Швецов, А.А. Суконщиков, Д.В. Кочкин и др.. – Курск: Университетская книга, 2017. – 196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36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146" y="316524"/>
            <a:ext cx="11629291" cy="654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08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315" y="365125"/>
            <a:ext cx="11028485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издания, описываемые под заглавием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8362" y="1822571"/>
            <a:ext cx="10395438" cy="45606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Наследие – современность: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борник материалов научно-практической конференции Самарского областного художественного музея / отв.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ед. Ю.А.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Жердева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Самара: ООО «Офорт», 2009. – 283 с.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24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238" y="365125"/>
            <a:ext cx="11254154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изданий авторов-священнослужителей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577" y="1755286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Амвросий (Серебренников; архиепископ Екатеринославский и Херсонский; 1745-1792). Краткое руководство к оратории российской, сочиненное в Лаврской семинарии в пользу юношества, красноречию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обучающагося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архиепископ Екатеринославский и Херсонский Амвросий. - В Москве : в Университет. тип., 1778. – 168 с.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098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238" y="365125"/>
            <a:ext cx="11254154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части издания (статьи, параграфа и др.)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4" y="1690687"/>
            <a:ext cx="11324492" cy="4903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Иванов, И.И. Проблемы изучения русского языка как иностранного / И.И. Иванов // Русское слово. – 2019. - № 5. – С. 15-25.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Петров, П.П. Обучение математике в школах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Тольятти / П.П. Петров // Тольяттинское обозрение. – 2020. – 5 января.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111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электронного ресурса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Иванов, И.И. История и теория мифа / И.И. Иванов // Мир истории: сайт. –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www.hist.ru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(дата обращения: 01.02.2020). – Текст: электронный.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860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цитирования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446" y="1477108"/>
            <a:ext cx="10949354" cy="5020407"/>
          </a:xfrm>
        </p:spPr>
        <p:txBody>
          <a:bodyPr/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текста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ВКР: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энтузиасткой сделалось ее общественным положением, и иногда, когда ей даже того не хотелось, она, чтобы не обмануть ожиданий людей, знавших ее, делалась энтузиасткой. Сдержанная улыбка, игравшая постоянно на лице Анны Павловны, хотя и не шла к ее отжившим чертам, выражала, как у избалованных детей, постоянное сознание своего милого недостатка, от которого она не хочет, не может и не находит нужным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исправляться»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[125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с. 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порядковый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издания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Библиографическом списке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страницы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оторой размещена цитата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853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0600" y="770670"/>
            <a:ext cx="10210800" cy="2387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сдачи текстов ВКР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288323"/>
            <a:ext cx="9144000" cy="1714500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размещения в ЭБС Поволжского православного института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463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961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текстов ВКР в ЭБС вуза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6138" y="1717704"/>
            <a:ext cx="10515600" cy="435133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П.38 приказа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636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29.06.2015, вступающий в силу с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01.01.2016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/>
              <a:t>«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838200" y="2716415"/>
            <a:ext cx="10433538" cy="3554286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«Тексты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выпускных квалификационных работ, за исключением текстов выпускных квалификационных работ, содержащих сведения, составляющие государственную тайну, размещаются организацией в электронно-библиотечной системе организации и проверяются на объём заимствования. Порядок размещения текстов выпускных квалификационных работ в электронно-библиотечной системе организации, проверки на объём заимствования, в том числе содержательного, выявления неправомочных заимствований устанавливается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организацией». 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475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сдачи текстов ВКР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092" y="1790455"/>
            <a:ext cx="980928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печатной версией ВКР выпускники  сдают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библиотеку и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электронную версию ВКР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записанную на CD или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диске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правильность оформления работы на диске ответственность несет научный руководитель (читаемость, соответствие требованиям)</a:t>
            </a: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 должен быть вложен в белый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бумажный конверт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(специальный конверт для дисков)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этикеткой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оформленной в соответствии с шаблоном . Заполнять нужно все поля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этикетке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377" y="2696307"/>
            <a:ext cx="1735015" cy="173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27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4937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Шаблон этикетки конверта с диском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95855" y="1529860"/>
          <a:ext cx="8009792" cy="44664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64633">
                  <a:extLst>
                    <a:ext uri="{9D8B030D-6E8A-4147-A177-3AD203B41FA5}">
                      <a16:colId xmlns:a16="http://schemas.microsoft.com/office/drawing/2014/main" val="550277999"/>
                    </a:ext>
                  </a:extLst>
                </a:gridCol>
                <a:gridCol w="4645159">
                  <a:extLst>
                    <a:ext uri="{9D8B030D-6E8A-4147-A177-3AD203B41FA5}">
                      <a16:colId xmlns:a16="http://schemas.microsoft.com/office/drawing/2014/main" val="4064844990"/>
                    </a:ext>
                  </a:extLst>
                </a:gridCol>
              </a:tblGrid>
              <a:tr h="1133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имя, отчество студента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4733361"/>
                  </a:ext>
                </a:extLst>
              </a:tr>
              <a:tr h="549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зачётной книжки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3808272"/>
                  </a:ext>
                </a:extLst>
              </a:tr>
              <a:tr h="1133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и наименование направления подготовки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6591825"/>
                  </a:ext>
                </a:extLst>
              </a:tr>
              <a:tr h="549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1412399"/>
                  </a:ext>
                </a:extLst>
              </a:tr>
              <a:tr h="549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архивного файла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7671250"/>
                  </a:ext>
                </a:extLst>
              </a:tr>
              <a:tr h="549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6985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065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сдачи текстов ВКР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 и текстовая часть вместе с приложениями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записаны на диск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файлом в формате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Образец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заполнения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файлов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ВКР_Иванов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747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688" y="254977"/>
            <a:ext cx="11420666" cy="6424124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767254" y="1673103"/>
            <a:ext cx="1186961" cy="175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150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библиотеки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письменного согласия на размещение текста ВКР в ЭБС Института;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лицензионных договоров со студентами о предоставлении права использования выпускной квалификационной работы;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актов приема-передачи электронных версий ВКР (дисков) в библиотеку Института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версия ВКР хранится в читальном зале библиотеки / сайте Института - 5 лет.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0781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оформления обходного листа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библиотеке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1.  Сдать всю имеющуюся на руках литературу.</a:t>
            </a: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2. Сдать диск с работой на абонемент библиотеки (крайний срок – </a:t>
            </a: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2 дня до защиты ВКР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3. Подписать соглашение на использование ВКР и лицензионный договор с Институтом на размещение ВКР в ЭБС Института</a:t>
            </a: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4. Подписать обходной лист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010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6870" y="1801918"/>
            <a:ext cx="7378183" cy="461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48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542" y="193432"/>
            <a:ext cx="11426528" cy="642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86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358" y="228599"/>
            <a:ext cx="11519335" cy="647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66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388" y="152340"/>
            <a:ext cx="11456812" cy="644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342" y="95738"/>
            <a:ext cx="11708858" cy="658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5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326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94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777" y="128404"/>
            <a:ext cx="11893061" cy="668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119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861</Words>
  <Application>Microsoft Office PowerPoint</Application>
  <PresentationFormat>Широкоэкранный</PresentationFormat>
  <Paragraphs>76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Тема Office</vt:lpstr>
      <vt:lpstr>Порядок оформления и сдачи выпускной квалификационной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Составление  БИБЛИОГРАФИЧЕСКОГО СПИСКА</vt:lpstr>
      <vt:lpstr>БО издания с 1 автором</vt:lpstr>
      <vt:lpstr>БО издания с 1 автором в электронном виде</vt:lpstr>
      <vt:lpstr>БО издания с 2 авторами</vt:lpstr>
      <vt:lpstr>БО издания с 3 авторами</vt:lpstr>
      <vt:lpstr>БО издания с 4 авторами</vt:lpstr>
      <vt:lpstr>БО издания с 5 авторами</vt:lpstr>
      <vt:lpstr>БО издания, описываемые под заглавием</vt:lpstr>
      <vt:lpstr>БО изданий авторов-священнослужителей</vt:lpstr>
      <vt:lpstr>Описание части издания (статьи, параграфа и др.)</vt:lpstr>
      <vt:lpstr>Описание электронного ресурса</vt:lpstr>
      <vt:lpstr>Правила цитирования</vt:lpstr>
      <vt:lpstr>Порядок сдачи текстов ВКР</vt:lpstr>
      <vt:lpstr>Размещение текстов ВКР в ЭБС вуза</vt:lpstr>
      <vt:lpstr>Порядок сдачи текстов ВКР</vt:lpstr>
      <vt:lpstr>Шаблон этикетки конверта с диском </vt:lpstr>
      <vt:lpstr>Порядок сдачи текстов ВКР</vt:lpstr>
      <vt:lpstr>Функции библиотеки</vt:lpstr>
      <vt:lpstr>Порядок оформления обходного листа  в библиотеке</vt:lpstr>
      <vt:lpstr>БЛАГОДАРИМ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оформления и сдачи выпускной квалификационной работы</dc:title>
  <dc:creator>Пользователь Windows</dc:creator>
  <cp:lastModifiedBy>Пользователь Windows</cp:lastModifiedBy>
  <cp:revision>25</cp:revision>
  <dcterms:created xsi:type="dcterms:W3CDTF">2020-02-08T09:10:09Z</dcterms:created>
  <dcterms:modified xsi:type="dcterms:W3CDTF">2020-02-13T07:10:29Z</dcterms:modified>
</cp:coreProperties>
</file>